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99C98B4-5465-4474-AACE-EC33D59BDCEC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A5F243-AB7C-4FBA-9B4C-9BCF15A0C1E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9E055D6DA70253DCFDB46FD312F7EC2B4EB835604CAAD424E20302C1DAF98A3A016427E704D025E29AA551FD011B60AF3649791683AD7470DFJ1O" TargetMode="External"/><Relationship Id="rId13" Type="http://schemas.openxmlformats.org/officeDocument/2006/relationships/hyperlink" Target="consultantplus://offline/ref=9E055D6DA70253DCFDB46FD312F7EC2B4EB8356341A9D424E20302C1DAF98A3A016427E704D326E69BA551FD011B60AF3649791683AD7470DFJ1O" TargetMode="External"/><Relationship Id="rId18" Type="http://schemas.openxmlformats.org/officeDocument/2006/relationships/hyperlink" Target="consultantplus://offline/ref=9E055D6DA70253DCFDB468C10A86B2264DB762684CADDB71BA5C599C8DF0806D462B7EB740842DE69CB005AB5B4C6DADD3J3O" TargetMode="External"/><Relationship Id="rId3" Type="http://schemas.openxmlformats.org/officeDocument/2006/relationships/hyperlink" Target="consultantplus://offline/ref=9E055D6DA70253DCFDB46FD312F7EC2B4EB835604CAAD424E20302C1DAF98A3A016427E704D126E699A551FD011B60AF3649791683AD7470DFJ1O" TargetMode="External"/><Relationship Id="rId21" Type="http://schemas.openxmlformats.org/officeDocument/2006/relationships/hyperlink" Target="consultantplus://offline/ref=9E055D6DA70253DCFDB468C10A86B2264CB762684EA8DC75B85C599C8DF0806D462B7EB740842DE69CB005AB5B4C6DADD3J3O" TargetMode="External"/><Relationship Id="rId7" Type="http://schemas.openxmlformats.org/officeDocument/2006/relationships/hyperlink" Target="consultantplus://offline/ref=9E055D6DA70253DCFDB46FD312F7EC2B4EB835604CAAD424E20302C1DAF98A3A016427E704D025E49BA551FD011B60AF3649791683AD7470DFJ1O" TargetMode="External"/><Relationship Id="rId12" Type="http://schemas.openxmlformats.org/officeDocument/2006/relationships/hyperlink" Target="consultantplus://offline/ref=9E055D6DA70253DCFDB46FD312F7EC2B4EBE3C6249ACD424E20302C1DAF98A3A016427E10F8571A2CFA305AA5B4E6AB132577BD1J2O" TargetMode="External"/><Relationship Id="rId17" Type="http://schemas.openxmlformats.org/officeDocument/2006/relationships/hyperlink" Target="consultantplus://offline/ref=9E055D6DA70253DCFDB46FD312F7EC2B4EB8356341A9D424E20302C1DAF98A3A016427E704D028E099A551FD011B60AF3649791683AD7470DFJ1O" TargetMode="External"/><Relationship Id="rId2" Type="http://schemas.openxmlformats.org/officeDocument/2006/relationships/hyperlink" Target="consultantplus://offline/ref=9E055D6DA70253DCFDB46FD312F7EC2B4EB835604CAAD424E20302C1DAF98A3A016427E704D021EE9EA551FD011B60AF3649791683AD7470DFJ1O" TargetMode="External"/><Relationship Id="rId16" Type="http://schemas.openxmlformats.org/officeDocument/2006/relationships/hyperlink" Target="consultantplus://offline/ref=9E055D6DA70253DCFDB46FD312F7EC2B4EB8356341A9D424E20302C1DAF98A3A016427E704D022E19AA551FD011B60AF3649791683AD7470DFJ1O" TargetMode="External"/><Relationship Id="rId20" Type="http://schemas.openxmlformats.org/officeDocument/2006/relationships/hyperlink" Target="consultantplus://offline/ref=9E055D6DA70253DCFDB46FD312F7EC2B4EB8356341A9D424E20302C1DAF98A3A016427E704D029E49AA551FD011B60AF3649791683AD7470DFJ1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9E055D6DA70253DCFDB46FD312F7EC2B4BB435664FA9D424E20302C1DAF98A3A016427E704D123E39AA551FD011B60AF3649791683AD7470DFJ1O" TargetMode="External"/><Relationship Id="rId11" Type="http://schemas.openxmlformats.org/officeDocument/2006/relationships/hyperlink" Target="consultantplus://offline/ref=9E055D6DA70253DCFDB46FD312F7EC2B4EB835604DA6D424E20302C1DAF98A3A016427E704D123E09BA551FD011B60AF3649791683AD7470DFJ1O" TargetMode="External"/><Relationship Id="rId5" Type="http://schemas.openxmlformats.org/officeDocument/2006/relationships/hyperlink" Target="consultantplus://offline/ref=9E055D6DA70253DCFDB46FD312F7EC2B4EB835604CAAD424E20302C1DAF98A3A016427E70CD529EDCEFF41F9484E6BB1305067139DADD7J7O" TargetMode="External"/><Relationship Id="rId15" Type="http://schemas.openxmlformats.org/officeDocument/2006/relationships/hyperlink" Target="consultantplus://offline/ref=9E055D6DA70253DCFDB468C10A86B2264CB7626848AADE74BA5C599C8DF0806D462B7EB740842DE69CB005AB5B4C6DADD3J3O" TargetMode="External"/><Relationship Id="rId23" Type="http://schemas.openxmlformats.org/officeDocument/2006/relationships/image" Target="../media/image4.png"/><Relationship Id="rId10" Type="http://schemas.openxmlformats.org/officeDocument/2006/relationships/hyperlink" Target="consultantplus://offline/ref=9E055D6DA70253DCFDB46FD312F7EC2B4EB835604CAAD424E20302C1DAF98A3A016427E704D026EE99A551FD011B60AF3649791683AD7470DFJ1O" TargetMode="External"/><Relationship Id="rId19" Type="http://schemas.openxmlformats.org/officeDocument/2006/relationships/hyperlink" Target="consultantplus://offline/ref=9E055D6DA70253DCFDB468C10A86B2264EB762684CACDA74BC5C599C8DF0806D462B7EB740842DE69CB005AB5B4C6DADD3J3O" TargetMode="External"/><Relationship Id="rId4" Type="http://schemas.openxmlformats.org/officeDocument/2006/relationships/hyperlink" Target="consultantplus://offline/ref=9E055D6DA70253DCFDB46FD312F7EC2B4EB835604CAAD424E20302C1DAF98A3A016427E704D126E69EA551FD011B60AF3649791683AD7470DFJ1O" TargetMode="External"/><Relationship Id="rId9" Type="http://schemas.openxmlformats.org/officeDocument/2006/relationships/hyperlink" Target="consultantplus://offline/ref=9E055D6DA70253DCFDB46FD312F7EC2B4EB835604CAAD424E20302C1DAF98A3A016427E704D025EE9AA551FD011B60AF3649791683AD7470DFJ1O" TargetMode="External"/><Relationship Id="rId14" Type="http://schemas.openxmlformats.org/officeDocument/2006/relationships/hyperlink" Target="consultantplus://offline/ref=9E055D6DA70253DCFDB468C10A86B2264BB762684EA8DA75B85C599C8DF0806D462B7EB740842DE69CB005AB5B4C6DADD3J3O" TargetMode="External"/><Relationship Id="rId22" Type="http://schemas.openxmlformats.org/officeDocument/2006/relationships/hyperlink" Target="consultantplus://offline/ref=9E055D6DA70253DCFDB470DD1687B97847B5396D4FA8D424E20302C1DAF98A3A13647FEB04D73EE69DB007AC47D4JD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МУНИЦИПАЛЬНОГО ОБРАЗОВАНИЯ 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ПЕРЕВОЛОЦКИЙ РАЙОН ОРЕНБУРГСКОЙ ОБЛАСТИ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82051" cy="100811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ФИКТИВНОЕ ТРУДОУСТРОЙСТВО ЛИЦ НА РАБОТУ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ПОДВЕДОМСТВЕННЫЕ УЧРЕЖДЕНИЯ</a:t>
            </a:r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21088"/>
            <a:ext cx="2966691" cy="1954311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4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40324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фиктивного трудоустройства на работу – это ситуация, в которой с гражданином заключен трудовой договор, но по факту в организации он не работает. С одной стороны: человек принят на работу легально, с ним подписан трудовой договор, его подписи стоят на документации, касающейся ПВТР и должностной инструкции. С финансовой точки зрения казалось бы все тоже законно. Такому сотруднику выплачивается заработная плата, с которой происходит оплата налогов и взносов в фонды. Только вот должностные обязанности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разделяются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другими сотрудниками, либо не выполняются вовсе. Но бывает и так, что за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работника неофициально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работать и получать вознаграждение другой человек. Если рассматривать такую ситуацию с точки зрения законодательства, то фиктивное трудоустройство на работу является нелегальной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деятельностью.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заключение фиктивного трудового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5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обстоятельств ситуации возможно привлечение к различным видам ответственности.</a:t>
            </a:r>
          </a:p>
          <a:p>
            <a:pPr algn="just"/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Так, за совершение дисциплинарного проступка, то есть неисполнение или ненадлежащее исполнение работником по его вине возложенных на него трудовых обязанностей, работодатель имеет право применить следующие дисциплинарные взыскания (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ч. 1 ст. 192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ТК РФ):</a:t>
            </a:r>
          </a:p>
          <a:p>
            <a:pPr lvl="0" algn="just"/>
            <a:r>
              <a:rPr lang="ru-RU" sz="115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замечание; выговор; увольнение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соответствующим основаниям.</a:t>
            </a:r>
          </a:p>
          <a:p>
            <a:pPr algn="just"/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Виновные лица могут быть привлечены к дисциплинарной ответственности в виде увольнения, если заключение фиктивного трудового договора будет квалифицировано, в частности, как (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п. п. 9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10 ч. 1 ст. 81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ч. 3 ст. 192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ТК РФ,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п. 49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Постановления Пленума Верховного Суда РФ от 17.03.2004 N 2 "О применении судами Российской Федерации Трудового кодекса Российской Федерации"):</a:t>
            </a:r>
          </a:p>
          <a:p>
            <a:pPr lvl="0" algn="just"/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необоснованного решения руководителем организации (филиала, представительства), его заместителями и главным бухгалтером, повлекшего за собой нарушение сохранности имущества, неправомерное его использование или иной ущерб имуществу организации;</a:t>
            </a:r>
          </a:p>
          <a:p>
            <a:pPr lvl="0" algn="just"/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однократное грубое нарушение руководителем организации (филиала, представительства), его заместителями своих трудовых обязанностей, которое могло повлечь причинение имущественного ущерба организации.</a:t>
            </a:r>
          </a:p>
          <a:p>
            <a:pPr algn="just"/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заключение фиктивного трудового договора с работником привело к причинению работодателю прямого действительного ущерба (в предусмотренных законом случаях убытков), то виновные должностные лица также могут быть привлечены к материальной ответственности в установленном порядке (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ч. 1 ст. 233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ст. ст. 238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248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277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ТК РФ,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п. 2 ст. 44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закона от 08.02.1998 N 14-ФЗ "Об обществах с ограниченной ответственностью",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п. 2 ст. 71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Федерального закона от 26.12.1995 N 208-ФЗ "Об акционерных обществах").</a:t>
            </a:r>
          </a:p>
          <a:p>
            <a:pPr algn="just"/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факт заключения фиктивного трудового договора может привести к привлечению должностных лиц к уголовной ответственности за совершение преступлений, в частности:</a:t>
            </a:r>
          </a:p>
          <a:p>
            <a:pPr lvl="0" algn="just"/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мошенничества, уголовная ответственность за которое предусмотрена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ст. 159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 РФ (Определения Первого кассационного суда общей юрисдикции от 22.02.2022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N 77-817/2022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Шестого кассационного суда общей юрисдикции от 10.06.2020 по делу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N 88-13358/2020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/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злоупотребления полномочиями, уголовная ответственность за которое предусмотрена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ст. 201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 РФ (Постановление </a:t>
            </a:r>
            <a:r>
              <a:rPr lang="ru-RU" sz="115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Железногорского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суда Красноярского края от 25.09.2019 по делу N 1-303/2019);</a:t>
            </a:r>
          </a:p>
          <a:p>
            <a:pPr lvl="0" algn="just"/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злоупотребления должностными полномочиями, уголовная ответственность за которое предусмотрена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ст. 285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 РФ (Кассационные определения Седьмого кассационного суда общей юрисдикции от 21.02.2022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N 77-937/2022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Четвертого кассационного суда общей юрисдикции от 04.08.2021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N 77-2239/2021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/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служебного подлога, уголовная ответственность за который предусмотрена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ст. 292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 РФ (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1"/>
              </a:rPr>
              <a:t>Определение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Шестого кассационного суда общей юрисдикции от 17.03.2022 N 77-1464/2022, Апелляционное 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2"/>
              </a:rPr>
              <a:t>определение</a:t>
            </a:r>
            <a:r>
              <a:rPr lang="ru-RU" sz="11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Верховного суда Республики Дагестан от 16.04.2019 N 22-631/2019).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06"/>
            <a:ext cx="1198262" cy="83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37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492896"/>
            <a:ext cx="8208912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Виновного </a:t>
            </a:r>
            <a:r>
              <a:rPr lang="ru-RU" sz="1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фиктивном трудоустройстве также могут привлечь к гражданской ответственности. Тогда нарушитель должен будет возместить причиненный организации ущерб. Такая мера ответственности может применяться в отношении 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</a:t>
            </a:r>
            <a:r>
              <a:rPr lang="ru-RU" sz="1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причинившего своими действиями убытки юридическому лицу. И ГК РФ и корпоративное законодательство также позволяют взыскать с виновного лица упущенную выгоду.</a:t>
            </a:r>
            <a:br>
              <a:rPr lang="ru-RU" sz="1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9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1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лица, принимавшие участие в фиктивном трудоустройстве, а также сам оформленный сотрудник являются участниками 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уголовного преступления</a:t>
            </a:r>
            <a:r>
              <a:rPr lang="ru-RU" sz="1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2443200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4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3">
      <a:dk1>
        <a:sysClr val="windowText" lastClr="000000"/>
      </a:dk1>
      <a:lt1>
        <a:sysClr val="window" lastClr="FFFFFF"/>
      </a:lt1>
      <a:dk2>
        <a:srgbClr val="6ADAFA"/>
      </a:dk2>
      <a:lt2>
        <a:srgbClr val="DBF5F9"/>
      </a:lt2>
      <a:accent1>
        <a:srgbClr val="76D9E8"/>
      </a:accent1>
      <a:accent2>
        <a:srgbClr val="009DD9"/>
      </a:accent2>
      <a:accent3>
        <a:srgbClr val="6ADAFA"/>
      </a:accent3>
      <a:accent4>
        <a:srgbClr val="10CF9B"/>
      </a:accent4>
      <a:accent5>
        <a:srgbClr val="7CCA62"/>
      </a:accent5>
      <a:accent6>
        <a:srgbClr val="A5C249"/>
      </a:accent6>
      <a:hlink>
        <a:srgbClr val="6ADAFA"/>
      </a:hlink>
      <a:folHlink>
        <a:srgbClr val="85DFD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505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АДМИНИСТРАЦИЯ МУНИЦИПАЛЬНОГО ОБРАЗОВАНИЯ  ПЕРЕВОЛОЦКИЙ РАЙОН ОРЕНБУРГСКОЙ ОБЛАСТИ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МУНИЦИПАЛЬНОГО ОБРАЗОВАНИЯ  ПЕРЕВОЛОЦКИЙ РАЙОН ОРЕНБУРГСКОЙ ОБЛАСТИ</dc:title>
  <dc:creator>Пользователь Windows</dc:creator>
  <cp:lastModifiedBy>Пользователь Windows</cp:lastModifiedBy>
  <cp:revision>10</cp:revision>
  <cp:lastPrinted>2023-07-12T09:53:00Z</cp:lastPrinted>
  <dcterms:created xsi:type="dcterms:W3CDTF">2023-07-06T08:57:11Z</dcterms:created>
  <dcterms:modified xsi:type="dcterms:W3CDTF">2023-07-12T09:53:02Z</dcterms:modified>
</cp:coreProperties>
</file>